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Dosis"/>
      <p:regular r:id="rId20"/>
      <p:bold r:id="rId21"/>
    </p:embeddedFont>
    <p:embeddedFont>
      <p:font typeface="Chakra Petch"/>
      <p:regular r:id="rId22"/>
      <p:bold r:id="rId23"/>
      <p:italic r:id="rId24"/>
      <p:boldItalic r:id="rId25"/>
    </p:embeddedFont>
    <p:embeddedFont>
      <p:font typeface="Antoni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0563A0-C6CB-4ADA-A0D2-A0106A8263CA}">
  <a:tblStyle styleId="{CD0563A0-C6CB-4ADA-A0D2-A0106A8263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regular.fntdata"/><Relationship Id="rId22" Type="http://schemas.openxmlformats.org/officeDocument/2006/relationships/font" Target="fonts/ChakraPetch-regular.fntdata"/><Relationship Id="rId21" Type="http://schemas.openxmlformats.org/officeDocument/2006/relationships/font" Target="fonts/Dosis-bold.fntdata"/><Relationship Id="rId24" Type="http://schemas.openxmlformats.org/officeDocument/2006/relationships/font" Target="fonts/ChakraPetch-italic.fntdata"/><Relationship Id="rId23" Type="http://schemas.openxmlformats.org/officeDocument/2006/relationships/font" Target="fonts/ChakraPetch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ntonio-regular.fntdata"/><Relationship Id="rId25" Type="http://schemas.openxmlformats.org/officeDocument/2006/relationships/font" Target="fonts/ChakraPetch-boldItalic.fntdata"/><Relationship Id="rId27" Type="http://schemas.openxmlformats.org/officeDocument/2006/relationships/font" Target="fonts/Antoni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ce63fa24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ce63fa24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74548e5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74548e5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745a2f3b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745a2f3b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74548e5a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74548e5a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74548e5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74548e5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745a2f3b3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745a2f3b3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b9b27fd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b9b27fd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b9b27fd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b9b27fd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b9b27fd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b9b27fd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74548e5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74548e5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4548e5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74548e5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74548e5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74548e5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74548e5a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74548e5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74548e5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74548e5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4000" y="1572850"/>
            <a:ext cx="3858000" cy="19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4000" y="3913925"/>
            <a:ext cx="3858000" cy="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1110904" y="2093687"/>
            <a:ext cx="6918900" cy="15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132254" y="3730755"/>
            <a:ext cx="48762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1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2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02" name="Google Shape;102;p11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1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2837176" y="1695600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2" type="title"/>
          </p:nvPr>
        </p:nvSpPr>
        <p:spPr>
          <a:xfrm>
            <a:off x="2189175" y="1695650"/>
            <a:ext cx="64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2837176" y="2089372"/>
            <a:ext cx="236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3" type="title"/>
          </p:nvPr>
        </p:nvSpPr>
        <p:spPr>
          <a:xfrm>
            <a:off x="2110925" y="641600"/>
            <a:ext cx="63192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4" type="title"/>
          </p:nvPr>
        </p:nvSpPr>
        <p:spPr>
          <a:xfrm>
            <a:off x="6058751" y="1695600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5" type="title"/>
          </p:nvPr>
        </p:nvSpPr>
        <p:spPr>
          <a:xfrm>
            <a:off x="5410752" y="1695806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6058751" y="2089372"/>
            <a:ext cx="236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7" type="title"/>
          </p:nvPr>
        </p:nvSpPr>
        <p:spPr>
          <a:xfrm>
            <a:off x="2837176" y="3216678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8" type="title"/>
          </p:nvPr>
        </p:nvSpPr>
        <p:spPr>
          <a:xfrm>
            <a:off x="2189176" y="3216344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9" type="subTitle"/>
          </p:nvPr>
        </p:nvSpPr>
        <p:spPr>
          <a:xfrm>
            <a:off x="2837176" y="3610450"/>
            <a:ext cx="236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3" type="title"/>
          </p:nvPr>
        </p:nvSpPr>
        <p:spPr>
          <a:xfrm>
            <a:off x="6058751" y="3216677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14" type="title"/>
          </p:nvPr>
        </p:nvSpPr>
        <p:spPr>
          <a:xfrm>
            <a:off x="5410752" y="3216344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15" type="subTitle"/>
          </p:nvPr>
        </p:nvSpPr>
        <p:spPr>
          <a:xfrm>
            <a:off x="6058751" y="3610450"/>
            <a:ext cx="236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3"/>
          <p:cNvSpPr txBox="1"/>
          <p:nvPr>
            <p:ph idx="16" type="subTitle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7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24" name="Google Shape;124;p1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29" name="Google Shape;129;p1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type="title"/>
          </p:nvPr>
        </p:nvSpPr>
        <p:spPr>
          <a:xfrm>
            <a:off x="2619599" y="2527342"/>
            <a:ext cx="39048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4"/>
          <p:cNvSpPr txBox="1"/>
          <p:nvPr>
            <p:ph idx="2" type="subTitle"/>
          </p:nvPr>
        </p:nvSpPr>
        <p:spPr>
          <a:xfrm>
            <a:off x="1974750" y="967428"/>
            <a:ext cx="5194500" cy="14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14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34" name="Google Shape;134;p1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39" name="Google Shape;139;p15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5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2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43" name="Google Shape;143;p15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5"/>
          <p:cNvSpPr txBox="1"/>
          <p:nvPr>
            <p:ph idx="3" type="subTitle"/>
          </p:nvPr>
        </p:nvSpPr>
        <p:spPr>
          <a:xfrm>
            <a:off x="714275" y="1568362"/>
            <a:ext cx="37812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4" type="subTitle"/>
          </p:nvPr>
        </p:nvSpPr>
        <p:spPr>
          <a:xfrm>
            <a:off x="4650175" y="1568362"/>
            <a:ext cx="37812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u="sng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6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2" type="title"/>
          </p:nvPr>
        </p:nvSpPr>
        <p:spPr>
          <a:xfrm>
            <a:off x="90572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" name="Google Shape;154;p16"/>
          <p:cNvSpPr txBox="1"/>
          <p:nvPr>
            <p:ph idx="3" type="subTitle"/>
          </p:nvPr>
        </p:nvSpPr>
        <p:spPr>
          <a:xfrm>
            <a:off x="905725" y="2652467"/>
            <a:ext cx="21831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4" type="title"/>
          </p:nvPr>
        </p:nvSpPr>
        <p:spPr>
          <a:xfrm>
            <a:off x="348147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16"/>
          <p:cNvSpPr txBox="1"/>
          <p:nvPr>
            <p:ph idx="5" type="subTitle"/>
          </p:nvPr>
        </p:nvSpPr>
        <p:spPr>
          <a:xfrm>
            <a:off x="3481475" y="2652467"/>
            <a:ext cx="21831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6" type="title"/>
          </p:nvPr>
        </p:nvSpPr>
        <p:spPr>
          <a:xfrm>
            <a:off x="605722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16"/>
          <p:cNvSpPr txBox="1"/>
          <p:nvPr>
            <p:ph idx="7" type="subTitle"/>
          </p:nvPr>
        </p:nvSpPr>
        <p:spPr>
          <a:xfrm>
            <a:off x="6057225" y="2652467"/>
            <a:ext cx="21831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8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60" name="Google Shape;160;p16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6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7"/>
          <p:cNvSpPr txBox="1"/>
          <p:nvPr>
            <p:ph idx="1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type="title"/>
          </p:nvPr>
        </p:nvSpPr>
        <p:spPr>
          <a:xfrm>
            <a:off x="714275" y="641600"/>
            <a:ext cx="4893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2" type="title"/>
          </p:nvPr>
        </p:nvSpPr>
        <p:spPr>
          <a:xfrm>
            <a:off x="2310100" y="1473754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17"/>
          <p:cNvSpPr txBox="1"/>
          <p:nvPr>
            <p:ph idx="3" type="subTitle"/>
          </p:nvPr>
        </p:nvSpPr>
        <p:spPr>
          <a:xfrm>
            <a:off x="2310111" y="1785053"/>
            <a:ext cx="30762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4" type="title"/>
          </p:nvPr>
        </p:nvSpPr>
        <p:spPr>
          <a:xfrm>
            <a:off x="2310100" y="2462656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" name="Google Shape;171;p17"/>
          <p:cNvSpPr txBox="1"/>
          <p:nvPr>
            <p:ph idx="5" type="subTitle"/>
          </p:nvPr>
        </p:nvSpPr>
        <p:spPr>
          <a:xfrm>
            <a:off x="2310111" y="2773899"/>
            <a:ext cx="30762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6" type="title"/>
          </p:nvPr>
        </p:nvSpPr>
        <p:spPr>
          <a:xfrm>
            <a:off x="2310100" y="3463131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17"/>
          <p:cNvSpPr txBox="1"/>
          <p:nvPr>
            <p:ph idx="7" type="subTitle"/>
          </p:nvPr>
        </p:nvSpPr>
        <p:spPr>
          <a:xfrm>
            <a:off x="2310111" y="3774371"/>
            <a:ext cx="30762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4" name="Google Shape;174;p17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7"/>
          <p:cNvSpPr txBox="1"/>
          <p:nvPr>
            <p:ph idx="8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80" name="Google Shape;180;p18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type="title"/>
          </p:nvPr>
        </p:nvSpPr>
        <p:spPr>
          <a:xfrm>
            <a:off x="2896550" y="641600"/>
            <a:ext cx="55332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2" type="title"/>
          </p:nvPr>
        </p:nvSpPr>
        <p:spPr>
          <a:xfrm>
            <a:off x="3805871" y="177650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" name="Google Shape;184;p18"/>
          <p:cNvSpPr txBox="1"/>
          <p:nvPr>
            <p:ph idx="3" type="subTitle"/>
          </p:nvPr>
        </p:nvSpPr>
        <p:spPr>
          <a:xfrm>
            <a:off x="3805871" y="2130825"/>
            <a:ext cx="17769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4" type="title"/>
          </p:nvPr>
        </p:nvSpPr>
        <p:spPr>
          <a:xfrm>
            <a:off x="6652792" y="177650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18"/>
          <p:cNvSpPr txBox="1"/>
          <p:nvPr>
            <p:ph idx="5" type="subTitle"/>
          </p:nvPr>
        </p:nvSpPr>
        <p:spPr>
          <a:xfrm>
            <a:off x="6652795" y="2130825"/>
            <a:ext cx="17769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6" type="title"/>
          </p:nvPr>
        </p:nvSpPr>
        <p:spPr>
          <a:xfrm>
            <a:off x="3805871" y="323641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18"/>
          <p:cNvSpPr txBox="1"/>
          <p:nvPr>
            <p:ph idx="7" type="subTitle"/>
          </p:nvPr>
        </p:nvSpPr>
        <p:spPr>
          <a:xfrm>
            <a:off x="3805871" y="3587733"/>
            <a:ext cx="17769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8" type="title"/>
          </p:nvPr>
        </p:nvSpPr>
        <p:spPr>
          <a:xfrm>
            <a:off x="6652792" y="323641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18"/>
          <p:cNvSpPr txBox="1"/>
          <p:nvPr>
            <p:ph idx="9" type="subTitle"/>
          </p:nvPr>
        </p:nvSpPr>
        <p:spPr>
          <a:xfrm>
            <a:off x="6652794" y="3587733"/>
            <a:ext cx="17769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192" name="Google Shape;192;p18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19"/>
          <p:cNvSpPr txBox="1"/>
          <p:nvPr>
            <p:ph idx="1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2" type="title"/>
          </p:nvPr>
        </p:nvSpPr>
        <p:spPr>
          <a:xfrm>
            <a:off x="2157700" y="1486935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" name="Google Shape;201;p19"/>
          <p:cNvSpPr txBox="1"/>
          <p:nvPr>
            <p:ph idx="3" type="subTitle"/>
          </p:nvPr>
        </p:nvSpPr>
        <p:spPr>
          <a:xfrm>
            <a:off x="2157700" y="1800854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4" type="title"/>
          </p:nvPr>
        </p:nvSpPr>
        <p:spPr>
          <a:xfrm>
            <a:off x="5887774" y="1486935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19"/>
          <p:cNvSpPr txBox="1"/>
          <p:nvPr>
            <p:ph idx="5" type="subTitle"/>
          </p:nvPr>
        </p:nvSpPr>
        <p:spPr>
          <a:xfrm>
            <a:off x="5887774" y="1800854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9"/>
          <p:cNvSpPr txBox="1"/>
          <p:nvPr>
            <p:ph idx="6" type="title"/>
          </p:nvPr>
        </p:nvSpPr>
        <p:spPr>
          <a:xfrm>
            <a:off x="5887751" y="3464341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5" name="Google Shape;205;p19"/>
          <p:cNvSpPr txBox="1"/>
          <p:nvPr>
            <p:ph idx="7" type="subTitle"/>
          </p:nvPr>
        </p:nvSpPr>
        <p:spPr>
          <a:xfrm>
            <a:off x="5887750" y="3778379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8" type="title"/>
          </p:nvPr>
        </p:nvSpPr>
        <p:spPr>
          <a:xfrm>
            <a:off x="2157700" y="2475637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7" name="Google Shape;207;p19"/>
          <p:cNvSpPr txBox="1"/>
          <p:nvPr>
            <p:ph idx="9" type="subTitle"/>
          </p:nvPr>
        </p:nvSpPr>
        <p:spPr>
          <a:xfrm>
            <a:off x="2157700" y="2789704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3" type="title"/>
          </p:nvPr>
        </p:nvSpPr>
        <p:spPr>
          <a:xfrm>
            <a:off x="5887774" y="2475637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" name="Google Shape;209;p19"/>
          <p:cNvSpPr txBox="1"/>
          <p:nvPr>
            <p:ph idx="14" type="subTitle"/>
          </p:nvPr>
        </p:nvSpPr>
        <p:spPr>
          <a:xfrm>
            <a:off x="5887774" y="2789704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9"/>
          <p:cNvSpPr txBox="1"/>
          <p:nvPr>
            <p:ph idx="15" type="title"/>
          </p:nvPr>
        </p:nvSpPr>
        <p:spPr>
          <a:xfrm>
            <a:off x="2157700" y="3464336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1" name="Google Shape;211;p19"/>
          <p:cNvSpPr txBox="1"/>
          <p:nvPr>
            <p:ph idx="16" type="subTitle"/>
          </p:nvPr>
        </p:nvSpPr>
        <p:spPr>
          <a:xfrm>
            <a:off x="2157700" y="3778379"/>
            <a:ext cx="2007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17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213" name="Google Shape;213;p19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19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7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type="title"/>
          </p:nvPr>
        </p:nvSpPr>
        <p:spPr>
          <a:xfrm>
            <a:off x="714275" y="1407600"/>
            <a:ext cx="34932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2" type="subTitle"/>
          </p:nvPr>
        </p:nvSpPr>
        <p:spPr>
          <a:xfrm>
            <a:off x="714275" y="2523925"/>
            <a:ext cx="25044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20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0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304449" y="2432600"/>
            <a:ext cx="41253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304451" y="3515779"/>
            <a:ext cx="41253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idx="3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28" name="Google Shape;228;p21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hasCustomPrompt="1" type="title"/>
          </p:nvPr>
        </p:nvSpPr>
        <p:spPr>
          <a:xfrm>
            <a:off x="786075" y="1724213"/>
            <a:ext cx="3426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31" name="Google Shape;231;p21"/>
          <p:cNvSpPr txBox="1"/>
          <p:nvPr>
            <p:ph idx="2" type="subTitle"/>
          </p:nvPr>
        </p:nvSpPr>
        <p:spPr>
          <a:xfrm>
            <a:off x="786075" y="2515563"/>
            <a:ext cx="34266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" name="Google Shape;232;p21"/>
          <p:cNvSpPr txBox="1"/>
          <p:nvPr>
            <p:ph hasCustomPrompt="1" idx="3" type="title"/>
          </p:nvPr>
        </p:nvSpPr>
        <p:spPr>
          <a:xfrm>
            <a:off x="4697700" y="2971888"/>
            <a:ext cx="36558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33" name="Google Shape;233;p21"/>
          <p:cNvSpPr txBox="1"/>
          <p:nvPr>
            <p:ph idx="4" type="subTitle"/>
          </p:nvPr>
        </p:nvSpPr>
        <p:spPr>
          <a:xfrm>
            <a:off x="4697700" y="3763238"/>
            <a:ext cx="36558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" name="Google Shape;234;p21"/>
          <p:cNvSpPr txBox="1"/>
          <p:nvPr>
            <p:ph idx="5"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6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236" name="Google Shape;236;p21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1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41" name="Google Shape;241;p22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2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type="title"/>
          </p:nvPr>
        </p:nvSpPr>
        <p:spPr>
          <a:xfrm>
            <a:off x="4338125" y="792200"/>
            <a:ext cx="38187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2" type="subTitle"/>
          </p:nvPr>
        </p:nvSpPr>
        <p:spPr>
          <a:xfrm>
            <a:off x="4338125" y="1685613"/>
            <a:ext cx="3818700" cy="10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/>
        </p:nvSpPr>
        <p:spPr>
          <a:xfrm>
            <a:off x="4519625" y="3245189"/>
            <a:ext cx="34557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CREDITS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: This presentation template was created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, including icons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46" name="Google Shape;246;p22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247" name="Google Shape;247;p22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9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4000" y="1183225"/>
            <a:ext cx="7715700" cy="3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32" name="Google Shape;32;p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4"/>
          <p:cNvSpPr txBox="1"/>
          <p:nvPr>
            <p:ph idx="2" type="subTitle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" name="Google Shape;34;p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4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title"/>
          </p:nvPr>
        </p:nvSpPr>
        <p:spPr>
          <a:xfrm>
            <a:off x="1723250" y="2592096"/>
            <a:ext cx="23337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723250" y="301761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title"/>
          </p:nvPr>
        </p:nvSpPr>
        <p:spPr>
          <a:xfrm>
            <a:off x="5087050" y="2592096"/>
            <a:ext cx="2333700" cy="35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087050" y="301761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45" name="Google Shape;45;p5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5"/>
          <p:cNvSpPr txBox="1"/>
          <p:nvPr>
            <p:ph idx="5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6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48" name="Google Shape;48;p5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2" name="Google Shape;52;p6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6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56" name="Google Shape;56;p6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2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62" name="Google Shape;62;p7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14000" y="641600"/>
            <a:ext cx="50925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subTitle"/>
          </p:nvPr>
        </p:nvSpPr>
        <p:spPr>
          <a:xfrm>
            <a:off x="714000" y="1728814"/>
            <a:ext cx="44886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67" name="Google Shape;67;p7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714000" y="1502185"/>
            <a:ext cx="4338600" cy="21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8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rgbClr val="FFFF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73" name="Google Shape;73;p8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8"/>
          <p:cNvSpPr txBox="1"/>
          <p:nvPr>
            <p:ph idx="1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2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76" name="Google Shape;76;p8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714000" y="2363932"/>
            <a:ext cx="38580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9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82" name="Google Shape;82;p9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9"/>
          <p:cNvSpPr txBox="1"/>
          <p:nvPr>
            <p:ph idx="2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type="title"/>
          </p:nvPr>
        </p:nvSpPr>
        <p:spPr>
          <a:xfrm>
            <a:off x="714000" y="1668782"/>
            <a:ext cx="3858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3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cxnSp>
        <p:nvCxnSpPr>
          <p:cNvPr id="86" name="Google Shape;86;p9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9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714000" y="3836926"/>
            <a:ext cx="7715700" cy="546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</a:lstStyle>
          <a:p/>
        </p:txBody>
      </p:sp>
      <p:sp>
        <p:nvSpPr>
          <p:cNvPr id="90" name="Google Shape;90;p10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‹#›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92" name="Google Shape;92;p10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0"/>
          <p:cNvSpPr txBox="1"/>
          <p:nvPr>
            <p:ph idx="2" type="subTitle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b="1" sz="3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000" y="1197550"/>
            <a:ext cx="77157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ctrTitle"/>
          </p:nvPr>
        </p:nvSpPr>
        <p:spPr>
          <a:xfrm>
            <a:off x="714000" y="1512400"/>
            <a:ext cx="3858000" cy="19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上機作業2</a:t>
            </a:r>
            <a:endParaRPr/>
          </a:p>
        </p:txBody>
      </p:sp>
      <p:sp>
        <p:nvSpPr>
          <p:cNvPr id="262" name="Google Shape;262;p25"/>
          <p:cNvSpPr txBox="1"/>
          <p:nvPr>
            <p:ph idx="1" type="subTitle"/>
          </p:nvPr>
        </p:nvSpPr>
        <p:spPr>
          <a:xfrm>
            <a:off x="714000" y="3913925"/>
            <a:ext cx="3858000" cy="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108303002 </a:t>
            </a:r>
            <a:r>
              <a:rPr lang="en"/>
              <a:t>歐巧妤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108206009 王思閎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108206512 杜家漢</a:t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 b="1840" l="27873" r="21941" t="4244"/>
          <a:stretch/>
        </p:blipFill>
        <p:spPr>
          <a:xfrm>
            <a:off x="5249700" y="898225"/>
            <a:ext cx="3180000" cy="334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5"/>
          <p:cNvCxnSpPr/>
          <p:nvPr/>
        </p:nvCxnSpPr>
        <p:spPr>
          <a:xfrm>
            <a:off x="757700" y="3498101"/>
            <a:ext cx="385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5"/>
          <p:cNvCxnSpPr/>
          <p:nvPr/>
        </p:nvCxnSpPr>
        <p:spPr>
          <a:xfrm>
            <a:off x="714000" y="1426975"/>
            <a:ext cx="385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5"/>
          <p:cNvSpPr txBox="1"/>
          <p:nvPr/>
        </p:nvSpPr>
        <p:spPr>
          <a:xfrm>
            <a:off x="714000" y="898225"/>
            <a:ext cx="3858000" cy="3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91425" spcFirstLastPara="1" rIns="0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2022/05/03</a:t>
            </a:r>
            <a:endParaRPr sz="16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4"/>
          <p:cNvGrpSpPr/>
          <p:nvPr/>
        </p:nvGrpSpPr>
        <p:grpSpPr>
          <a:xfrm>
            <a:off x="643825" y="467375"/>
            <a:ext cx="3517151" cy="4348497"/>
            <a:chOff x="152400" y="152400"/>
            <a:chExt cx="3517151" cy="4348497"/>
          </a:xfrm>
        </p:grpSpPr>
        <p:pic>
          <p:nvPicPr>
            <p:cNvPr id="379" name="Google Shape;37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3517151" cy="264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795025"/>
              <a:ext cx="3517150" cy="17058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050" y="1021588"/>
            <a:ext cx="3832000" cy="3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>
            <p:ph type="title"/>
          </p:nvPr>
        </p:nvSpPr>
        <p:spPr>
          <a:xfrm>
            <a:off x="670325" y="7775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670325" y="7775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88" name="Google Shape;388;p35"/>
          <p:cNvSpPr txBox="1"/>
          <p:nvPr>
            <p:ph idx="2" type="title"/>
          </p:nvPr>
        </p:nvSpPr>
        <p:spPr>
          <a:xfrm>
            <a:off x="1723250" y="2592096"/>
            <a:ext cx="23337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"/>
          <p:cNvSpPr txBox="1"/>
          <p:nvPr>
            <p:ph idx="1" type="subTitle"/>
          </p:nvPr>
        </p:nvSpPr>
        <p:spPr>
          <a:xfrm>
            <a:off x="1723250" y="301761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5"/>
          <p:cNvSpPr txBox="1"/>
          <p:nvPr>
            <p:ph idx="3" type="title"/>
          </p:nvPr>
        </p:nvSpPr>
        <p:spPr>
          <a:xfrm>
            <a:off x="5087050" y="2592096"/>
            <a:ext cx="23337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"/>
          <p:cNvSpPr txBox="1"/>
          <p:nvPr>
            <p:ph idx="4" type="subTitle"/>
          </p:nvPr>
        </p:nvSpPr>
        <p:spPr>
          <a:xfrm>
            <a:off x="5087050" y="301761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 txBox="1"/>
          <p:nvPr>
            <p:ph idx="5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5"/>
          <p:cNvPicPr preferRelativeResize="0"/>
          <p:nvPr/>
        </p:nvPicPr>
        <p:blipFill rotWithShape="1">
          <a:blip r:embed="rId3">
            <a:alphaModFix/>
          </a:blip>
          <a:srcRect b="25053" l="56369" r="6919" t="6156"/>
          <a:stretch/>
        </p:blipFill>
        <p:spPr>
          <a:xfrm>
            <a:off x="567825" y="639038"/>
            <a:ext cx="4040550" cy="42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4">
            <a:alphaModFix/>
          </a:blip>
          <a:srcRect b="27605" l="56374" r="7916" t="20101"/>
          <a:stretch/>
        </p:blipFill>
        <p:spPr>
          <a:xfrm>
            <a:off x="4803125" y="1032325"/>
            <a:ext cx="3972224" cy="3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4304450" y="2508800"/>
            <a:ext cx="4694400" cy="10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結果、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複雜度分析</a:t>
            </a:r>
            <a:endParaRPr/>
          </a:p>
        </p:txBody>
      </p:sp>
      <p:sp>
        <p:nvSpPr>
          <p:cNvPr id="400" name="Google Shape;400;p36"/>
          <p:cNvSpPr txBox="1"/>
          <p:nvPr>
            <p:ph idx="2" type="title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401" name="Google Shape;401;p36"/>
          <p:cNvCxnSpPr/>
          <p:nvPr/>
        </p:nvCxnSpPr>
        <p:spPr>
          <a:xfrm>
            <a:off x="4304438" y="3859364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36"/>
          <p:cNvPicPr preferRelativeResize="0"/>
          <p:nvPr/>
        </p:nvPicPr>
        <p:blipFill rotWithShape="1">
          <a:blip r:embed="rId3">
            <a:alphaModFix/>
          </a:blip>
          <a:srcRect b="0" l="394" r="57213" t="0"/>
          <a:stretch/>
        </p:blipFill>
        <p:spPr>
          <a:xfrm>
            <a:off x="714000" y="898225"/>
            <a:ext cx="2522525" cy="334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6"/>
          <p:cNvCxnSpPr/>
          <p:nvPr/>
        </p:nvCxnSpPr>
        <p:spPr>
          <a:xfrm>
            <a:off x="4304438" y="1440252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925" y="1670350"/>
            <a:ext cx="3688876" cy="19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025" y="1924977"/>
            <a:ext cx="3574450" cy="17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2260850" y="1177750"/>
            <a:ext cx="114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endParaRPr b="1" sz="2000"/>
          </a:p>
        </p:txBody>
      </p:sp>
      <p:sp>
        <p:nvSpPr>
          <p:cNvPr id="411" name="Google Shape;411;p37"/>
          <p:cNvSpPr txBox="1"/>
          <p:nvPr/>
        </p:nvSpPr>
        <p:spPr>
          <a:xfrm>
            <a:off x="5982950" y="1177750"/>
            <a:ext cx="114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</a:t>
            </a:r>
            <a:r>
              <a:rPr b="1" lang="en" sz="2000"/>
              <a:t>put</a:t>
            </a:r>
            <a:endParaRPr b="1" sz="2000"/>
          </a:p>
        </p:txBody>
      </p:sp>
      <p:sp>
        <p:nvSpPr>
          <p:cNvPr id="412" name="Google Shape;412;p37"/>
          <p:cNvSpPr txBox="1"/>
          <p:nvPr>
            <p:ph type="title"/>
          </p:nvPr>
        </p:nvSpPr>
        <p:spPr>
          <a:xfrm>
            <a:off x="714150" y="1065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714150" y="106500"/>
            <a:ext cx="77157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複雜度分析</a:t>
            </a:r>
            <a:endParaRPr/>
          </a:p>
        </p:txBody>
      </p:sp>
      <p:sp>
        <p:nvSpPr>
          <p:cNvPr id="418" name="Google Shape;418;p38"/>
          <p:cNvSpPr txBox="1"/>
          <p:nvPr>
            <p:ph idx="2" type="title"/>
          </p:nvPr>
        </p:nvSpPr>
        <p:spPr>
          <a:xfrm>
            <a:off x="1723250" y="2100696"/>
            <a:ext cx="23337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時間複雜度</a:t>
            </a:r>
            <a:endParaRPr/>
          </a:p>
        </p:txBody>
      </p:sp>
      <p:sp>
        <p:nvSpPr>
          <p:cNvPr id="419" name="Google Shape;419;p38"/>
          <p:cNvSpPr txBox="1"/>
          <p:nvPr>
            <p:ph idx="1" type="subTitle"/>
          </p:nvPr>
        </p:nvSpPr>
        <p:spPr>
          <a:xfrm>
            <a:off x="1723250" y="261356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O(n)</a:t>
            </a:r>
            <a:endParaRPr sz="2700"/>
          </a:p>
        </p:txBody>
      </p:sp>
      <p:sp>
        <p:nvSpPr>
          <p:cNvPr id="420" name="Google Shape;420;p38"/>
          <p:cNvSpPr txBox="1"/>
          <p:nvPr>
            <p:ph idx="3" type="title"/>
          </p:nvPr>
        </p:nvSpPr>
        <p:spPr>
          <a:xfrm>
            <a:off x="5087050" y="2100696"/>
            <a:ext cx="23337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空間複雜度</a:t>
            </a:r>
            <a:endParaRPr/>
          </a:p>
        </p:txBody>
      </p:sp>
      <p:sp>
        <p:nvSpPr>
          <p:cNvPr id="421" name="Google Shape;421;p38"/>
          <p:cNvSpPr txBox="1"/>
          <p:nvPr>
            <p:ph idx="4" type="subTitle"/>
          </p:nvPr>
        </p:nvSpPr>
        <p:spPr>
          <a:xfrm>
            <a:off x="5087050" y="2613563"/>
            <a:ext cx="23337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O(n)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2837176" y="1695600"/>
            <a:ext cx="236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問題敘述</a:t>
            </a:r>
            <a:endParaRPr/>
          </a:p>
        </p:txBody>
      </p:sp>
      <p:sp>
        <p:nvSpPr>
          <p:cNvPr id="272" name="Google Shape;272;p26"/>
          <p:cNvSpPr txBox="1"/>
          <p:nvPr>
            <p:ph idx="2" type="title"/>
          </p:nvPr>
        </p:nvSpPr>
        <p:spPr>
          <a:xfrm>
            <a:off x="2189175" y="1695650"/>
            <a:ext cx="64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3" name="Google Shape;273;p26"/>
          <p:cNvSpPr txBox="1"/>
          <p:nvPr>
            <p:ph idx="3" type="title"/>
          </p:nvPr>
        </p:nvSpPr>
        <p:spPr>
          <a:xfrm>
            <a:off x="2110925" y="641600"/>
            <a:ext cx="63192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4" name="Google Shape;274;p26"/>
          <p:cNvSpPr txBox="1"/>
          <p:nvPr>
            <p:ph idx="4" type="title"/>
          </p:nvPr>
        </p:nvSpPr>
        <p:spPr>
          <a:xfrm>
            <a:off x="6058751" y="1695600"/>
            <a:ext cx="236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流程圖、虛擬碼</a:t>
            </a:r>
            <a:endParaRPr/>
          </a:p>
        </p:txBody>
      </p:sp>
      <p:sp>
        <p:nvSpPr>
          <p:cNvPr id="275" name="Google Shape;275;p26"/>
          <p:cNvSpPr txBox="1"/>
          <p:nvPr>
            <p:ph idx="5" type="title"/>
          </p:nvPr>
        </p:nvSpPr>
        <p:spPr>
          <a:xfrm>
            <a:off x="5410752" y="1695806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6" name="Google Shape;276;p26"/>
          <p:cNvSpPr txBox="1"/>
          <p:nvPr>
            <p:ph idx="7" type="title"/>
          </p:nvPr>
        </p:nvSpPr>
        <p:spPr>
          <a:xfrm>
            <a:off x="2837176" y="3216678"/>
            <a:ext cx="236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演算法</a:t>
            </a:r>
            <a:endParaRPr/>
          </a:p>
        </p:txBody>
      </p:sp>
      <p:sp>
        <p:nvSpPr>
          <p:cNvPr id="277" name="Google Shape;277;p26"/>
          <p:cNvSpPr txBox="1"/>
          <p:nvPr>
            <p:ph idx="8" type="title"/>
          </p:nvPr>
        </p:nvSpPr>
        <p:spPr>
          <a:xfrm>
            <a:off x="2189176" y="3216344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8" name="Google Shape;278;p26"/>
          <p:cNvSpPr txBox="1"/>
          <p:nvPr>
            <p:ph idx="13" type="title"/>
          </p:nvPr>
        </p:nvSpPr>
        <p:spPr>
          <a:xfrm>
            <a:off x="6058751" y="3216677"/>
            <a:ext cx="236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結果、複雜度分析</a:t>
            </a:r>
            <a:endParaRPr/>
          </a:p>
        </p:txBody>
      </p:sp>
      <p:sp>
        <p:nvSpPr>
          <p:cNvPr id="279" name="Google Shape;279;p26"/>
          <p:cNvSpPr txBox="1"/>
          <p:nvPr>
            <p:ph idx="14" type="title"/>
          </p:nvPr>
        </p:nvSpPr>
        <p:spPr>
          <a:xfrm>
            <a:off x="5410752" y="3216344"/>
            <a:ext cx="648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b="0" l="25154" r="56823" t="0"/>
          <a:stretch/>
        </p:blipFill>
        <p:spPr>
          <a:xfrm>
            <a:off x="714000" y="762750"/>
            <a:ext cx="1162224" cy="348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2142721" y="1183225"/>
            <a:ext cx="419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4304449" y="2432600"/>
            <a:ext cx="41253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問題敘述</a:t>
            </a:r>
            <a:endParaRPr/>
          </a:p>
        </p:txBody>
      </p:sp>
      <p:sp>
        <p:nvSpPr>
          <p:cNvPr id="287" name="Google Shape;287;p27"/>
          <p:cNvSpPr txBox="1"/>
          <p:nvPr>
            <p:ph idx="2" type="title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288" name="Google Shape;288;p27"/>
          <p:cNvCxnSpPr/>
          <p:nvPr/>
        </p:nvCxnSpPr>
        <p:spPr>
          <a:xfrm>
            <a:off x="4304438" y="3225964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Google Shape;289;p27"/>
          <p:cNvPicPr preferRelativeResize="0"/>
          <p:nvPr/>
        </p:nvPicPr>
        <p:blipFill rotWithShape="1">
          <a:blip r:embed="rId3">
            <a:alphaModFix/>
          </a:blip>
          <a:srcRect b="0" l="394" r="57213" t="0"/>
          <a:stretch/>
        </p:blipFill>
        <p:spPr>
          <a:xfrm>
            <a:off x="714000" y="898225"/>
            <a:ext cx="2522525" cy="334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04438" y="1440252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/>
        </p:nvSpPr>
        <p:spPr>
          <a:xfrm>
            <a:off x="1092350" y="939900"/>
            <a:ext cx="6868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此問題必須解一個非常簡單的一元一次方程式(不含括號)。例如：2</a:t>
            </a:r>
            <a:r>
              <a:rPr b="1" i="1" lang="en" sz="2000">
                <a:solidFill>
                  <a:schemeClr val="dk1"/>
                </a:solidFill>
              </a:rPr>
              <a:t>x</a:t>
            </a:r>
            <a:r>
              <a:rPr b="1" lang="en" sz="2000">
                <a:solidFill>
                  <a:schemeClr val="dk1"/>
                </a:solidFill>
              </a:rPr>
              <a:t> - 4 + 5</a:t>
            </a:r>
            <a:r>
              <a:rPr b="1" i="1" lang="en" sz="2000">
                <a:solidFill>
                  <a:schemeClr val="dk1"/>
                </a:solidFill>
              </a:rPr>
              <a:t>x</a:t>
            </a:r>
            <a:r>
              <a:rPr b="1" lang="en" sz="2000">
                <a:solidFill>
                  <a:schemeClr val="dk1"/>
                </a:solidFill>
              </a:rPr>
              <a:t> + 300 = 98</a:t>
            </a:r>
            <a:r>
              <a:rPr b="1" i="1" lang="en" sz="2000">
                <a:solidFill>
                  <a:schemeClr val="dk1"/>
                </a:solidFill>
              </a:rPr>
              <a:t>x</a:t>
            </a:r>
            <a:endParaRPr b="1"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在這個方程式中一定有一個等號，等號的兩邊各有一個運算式。運算式為一個或多個項組成，中間用 '+' 或 '-' 連接。運算式中不會有不需要的加或減出現，例如不會有這樣的運算式：5+-3 或 5--3或 5-+3或5++3。總之就跟你國中剛學代數時的運算式一樣。每一項要嘛就是一個整數，要嘛就是一個整數後面緊接一個小寫的字元 x 或是單一 x (代表 1x )。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請你找出 x 的值以滿足此方程式。注意: 方程式也有可能 無解 或是 無限多解，你的程式也必須可以判斷出來。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idx="5" type="subTitle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 txBox="1"/>
          <p:nvPr>
            <p:ph idx="6" type="subTitle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2" name="Google Shape;302;p29"/>
          <p:cNvGraphicFramePr/>
          <p:nvPr/>
        </p:nvGraphicFramePr>
        <p:xfrm>
          <a:off x="1050200" y="72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{CD0563A0-C6CB-4ADA-A0D2-A0106A8263CA}</a:tableStyleId>
              </a:tblPr>
              <a:tblGrid>
                <a:gridCol w="3521800"/>
                <a:gridCol w="3521800"/>
              </a:tblGrid>
              <a:tr h="69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Output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02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2x-4+5x+300=98x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x+2=2+x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3x=3x-6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9x=30+6-x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30+6+x=-9x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/>
                        <a:t>x+2x+3x-4x+600=4x-3x-100</a:t>
                      </a:r>
                      <a:endParaRPr sz="1500"/>
                    </a:p>
                  </a:txBody>
                  <a:tcPr marT="91425" marB="91425" marR="68575" marL="6857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IDENTITY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IMPOSSIBLE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-4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/>
                        <a:t>-700</a:t>
                      </a:r>
                      <a:endParaRPr sz="1500"/>
                    </a:p>
                  </a:txBody>
                  <a:tcPr marT="91425" marB="91425" marR="68575" marL="6857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4304450" y="2432600"/>
            <a:ext cx="46944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流程圖、虛擬碼</a:t>
            </a:r>
            <a:endParaRPr/>
          </a:p>
        </p:txBody>
      </p:sp>
      <p:sp>
        <p:nvSpPr>
          <p:cNvPr id="308" name="Google Shape;308;p30"/>
          <p:cNvSpPr txBox="1"/>
          <p:nvPr>
            <p:ph idx="2" type="title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309" name="Google Shape;309;p30"/>
          <p:cNvCxnSpPr/>
          <p:nvPr/>
        </p:nvCxnSpPr>
        <p:spPr>
          <a:xfrm>
            <a:off x="4304438" y="3225964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394" r="57213" t="0"/>
          <a:stretch/>
        </p:blipFill>
        <p:spPr>
          <a:xfrm>
            <a:off x="714000" y="898225"/>
            <a:ext cx="2522525" cy="334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4304438" y="1440252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1343550" y="80550"/>
            <a:ext cx="2315100" cy="4982400"/>
          </a:xfrm>
          <a:prstGeom prst="rect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1146950" y="88125"/>
            <a:ext cx="629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Antonio"/>
                <a:ea typeface="Antonio"/>
                <a:cs typeface="Antonio"/>
                <a:sym typeface="Antonio"/>
              </a:rPr>
              <a:t>流程圖</a:t>
            </a:r>
            <a:endParaRPr b="1" sz="2500">
              <a:latin typeface="Antonio"/>
              <a:ea typeface="Antonio"/>
              <a:cs typeface="Antonio"/>
              <a:sym typeface="Antonio"/>
            </a:endParaRPr>
          </a:p>
        </p:txBody>
      </p:sp>
      <p:grpSp>
        <p:nvGrpSpPr>
          <p:cNvPr id="318" name="Google Shape;318;p31"/>
          <p:cNvGrpSpPr/>
          <p:nvPr/>
        </p:nvGrpSpPr>
        <p:grpSpPr>
          <a:xfrm>
            <a:off x="1530600" y="109938"/>
            <a:ext cx="1941000" cy="4923625"/>
            <a:chOff x="602350" y="109925"/>
            <a:chExt cx="1941000" cy="4923625"/>
          </a:xfrm>
        </p:grpSpPr>
        <p:sp>
          <p:nvSpPr>
            <p:cNvPr id="319" name="Google Shape;319;p31"/>
            <p:cNvSpPr/>
            <p:nvPr/>
          </p:nvSpPr>
          <p:spPr>
            <a:xfrm>
              <a:off x="917650" y="109925"/>
              <a:ext cx="1310400" cy="480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start</a:t>
              </a:r>
              <a:endParaRPr b="1" sz="180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45600" y="682513"/>
              <a:ext cx="1654500" cy="48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輸入字串</a:t>
              </a:r>
              <a:endParaRPr b="1" sz="150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745600" y="1253588"/>
              <a:ext cx="1654500" cy="5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使用for迴圈找出"="的位置</a:t>
              </a:r>
              <a:endParaRPr b="1" sz="15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745600" y="1913463"/>
              <a:ext cx="1654500" cy="5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將原始字串分成左字串及右字串</a:t>
              </a:r>
              <a:endParaRPr b="1" sz="15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602350" y="2573338"/>
              <a:ext cx="1941000" cy="5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parser(左字串, &amp;x項係數, &amp;常數)</a:t>
              </a:r>
              <a:endParaRPr b="1" sz="150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602350" y="3233213"/>
              <a:ext cx="1941000" cy="5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parser(右字串, &amp;x項係數, &amp;常數)</a:t>
              </a:r>
              <a:endParaRPr b="1" sz="150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745600" y="3893088"/>
              <a:ext cx="1654500" cy="56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比較並輸出結果</a:t>
              </a:r>
              <a:endParaRPr b="1" sz="150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917650" y="4552950"/>
              <a:ext cx="1310400" cy="480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end</a:t>
              </a:r>
              <a:endParaRPr b="1" sz="1800"/>
            </a:p>
          </p:txBody>
        </p:sp>
        <p:cxnSp>
          <p:nvCxnSpPr>
            <p:cNvPr id="327" name="Google Shape;327;p31"/>
            <p:cNvCxnSpPr>
              <a:stCxn id="319" idx="2"/>
              <a:endCxn id="320" idx="0"/>
            </p:cNvCxnSpPr>
            <p:nvPr/>
          </p:nvCxnSpPr>
          <p:spPr>
            <a:xfrm>
              <a:off x="1572850" y="590525"/>
              <a:ext cx="0" cy="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8" name="Google Shape;328;p31"/>
            <p:cNvCxnSpPr>
              <a:stCxn id="320" idx="2"/>
              <a:endCxn id="321" idx="0"/>
            </p:cNvCxnSpPr>
            <p:nvPr/>
          </p:nvCxnSpPr>
          <p:spPr>
            <a:xfrm>
              <a:off x="1572850" y="1163113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1"/>
            <p:cNvCxnSpPr>
              <a:stCxn id="321" idx="2"/>
              <a:endCxn id="322" idx="0"/>
            </p:cNvCxnSpPr>
            <p:nvPr/>
          </p:nvCxnSpPr>
          <p:spPr>
            <a:xfrm>
              <a:off x="1572850" y="1822988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31"/>
            <p:cNvCxnSpPr>
              <a:stCxn id="322" idx="2"/>
              <a:endCxn id="323" idx="0"/>
            </p:cNvCxnSpPr>
            <p:nvPr/>
          </p:nvCxnSpPr>
          <p:spPr>
            <a:xfrm>
              <a:off x="1572850" y="2482863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31"/>
            <p:cNvCxnSpPr>
              <a:stCxn id="323" idx="2"/>
              <a:endCxn id="324" idx="0"/>
            </p:cNvCxnSpPr>
            <p:nvPr/>
          </p:nvCxnSpPr>
          <p:spPr>
            <a:xfrm>
              <a:off x="1572850" y="3142738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31"/>
            <p:cNvCxnSpPr>
              <a:stCxn id="324" idx="2"/>
              <a:endCxn id="325" idx="0"/>
            </p:cNvCxnSpPr>
            <p:nvPr/>
          </p:nvCxnSpPr>
          <p:spPr>
            <a:xfrm>
              <a:off x="1572850" y="3802613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31"/>
            <p:cNvCxnSpPr>
              <a:stCxn id="325" idx="2"/>
              <a:endCxn id="326" idx="0"/>
            </p:cNvCxnSpPr>
            <p:nvPr/>
          </p:nvCxnSpPr>
          <p:spPr>
            <a:xfrm>
              <a:off x="1572850" y="4462488"/>
              <a:ext cx="0" cy="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34" name="Google Shape;334;p31"/>
          <p:cNvSpPr txBox="1"/>
          <p:nvPr/>
        </p:nvSpPr>
        <p:spPr>
          <a:xfrm>
            <a:off x="360700" y="2325450"/>
            <a:ext cx="9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main</a:t>
            </a:r>
            <a:endParaRPr b="1" sz="2000"/>
          </a:p>
        </p:txBody>
      </p:sp>
      <p:sp>
        <p:nvSpPr>
          <p:cNvPr id="335" name="Google Shape;335;p31"/>
          <p:cNvSpPr/>
          <p:nvPr/>
        </p:nvSpPr>
        <p:spPr>
          <a:xfrm>
            <a:off x="4595750" y="879500"/>
            <a:ext cx="1310400" cy="48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start</a:t>
            </a:r>
            <a:endParaRPr b="1" sz="1800"/>
          </a:p>
        </p:txBody>
      </p:sp>
      <p:sp>
        <p:nvSpPr>
          <p:cNvPr id="336" name="Google Shape;336;p31"/>
          <p:cNvSpPr/>
          <p:nvPr/>
        </p:nvSpPr>
        <p:spPr>
          <a:xfrm>
            <a:off x="4595738" y="3001263"/>
            <a:ext cx="1310400" cy="4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更改</a:t>
            </a:r>
            <a:r>
              <a:rPr b="1" lang="en" sz="1500">
                <a:solidFill>
                  <a:schemeClr val="dk1"/>
                </a:solidFill>
              </a:rPr>
              <a:t>x項係數</a:t>
            </a:r>
            <a:endParaRPr b="1" sz="1500"/>
          </a:p>
        </p:txBody>
      </p:sp>
      <p:sp>
        <p:nvSpPr>
          <p:cNvPr id="337" name="Google Shape;337;p31"/>
          <p:cNvSpPr/>
          <p:nvPr/>
        </p:nvSpPr>
        <p:spPr>
          <a:xfrm>
            <a:off x="4252200" y="1456863"/>
            <a:ext cx="1997500" cy="5694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</a:t>
            </a:r>
            <a:r>
              <a:rPr b="1" lang="en"/>
              <a:t>hile</a:t>
            </a:r>
            <a:r>
              <a:rPr b="1" lang="en"/>
              <a:t>讀取字串內容</a:t>
            </a:r>
            <a:endParaRPr b="1"/>
          </a:p>
        </p:txBody>
      </p:sp>
      <p:sp>
        <p:nvSpPr>
          <p:cNvPr id="338" name="Google Shape;338;p31"/>
          <p:cNvSpPr/>
          <p:nvPr/>
        </p:nvSpPr>
        <p:spPr>
          <a:xfrm>
            <a:off x="4538825" y="2153413"/>
            <a:ext cx="1424250" cy="720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 (字元== "x")</a:t>
            </a:r>
            <a:endParaRPr b="1"/>
          </a:p>
        </p:txBody>
      </p:sp>
      <p:sp>
        <p:nvSpPr>
          <p:cNvPr id="339" name="Google Shape;339;p31"/>
          <p:cNvSpPr/>
          <p:nvPr/>
        </p:nvSpPr>
        <p:spPr>
          <a:xfrm>
            <a:off x="6059850" y="2153413"/>
            <a:ext cx="1461900" cy="720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 i</a:t>
            </a:r>
            <a:r>
              <a:rPr b="1" lang="en"/>
              <a:t>f (字元== "+" or </a:t>
            </a:r>
            <a:r>
              <a:rPr b="1" lang="en">
                <a:solidFill>
                  <a:schemeClr val="dk1"/>
                </a:solidFill>
              </a:rPr>
              <a:t>"-"</a:t>
            </a:r>
            <a:r>
              <a:rPr b="1" lang="en"/>
              <a:t>)</a:t>
            </a:r>
            <a:endParaRPr b="1"/>
          </a:p>
        </p:txBody>
      </p:sp>
      <p:sp>
        <p:nvSpPr>
          <p:cNvPr id="340" name="Google Shape;340;p31"/>
          <p:cNvSpPr/>
          <p:nvPr/>
        </p:nvSpPr>
        <p:spPr>
          <a:xfrm>
            <a:off x="6135588" y="3001263"/>
            <a:ext cx="1310400" cy="4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更改</a:t>
            </a:r>
            <a:r>
              <a:rPr b="1" lang="en" sz="1500">
                <a:solidFill>
                  <a:schemeClr val="dk1"/>
                </a:solidFill>
              </a:rPr>
              <a:t>常數</a:t>
            </a:r>
            <a:endParaRPr b="1" sz="1500"/>
          </a:p>
        </p:txBody>
      </p:sp>
      <p:sp>
        <p:nvSpPr>
          <p:cNvPr id="341" name="Google Shape;341;p31"/>
          <p:cNvSpPr/>
          <p:nvPr/>
        </p:nvSpPr>
        <p:spPr>
          <a:xfrm>
            <a:off x="4595750" y="3917213"/>
            <a:ext cx="1310400" cy="48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end</a:t>
            </a:r>
            <a:endParaRPr b="1" sz="1800"/>
          </a:p>
        </p:txBody>
      </p:sp>
      <p:cxnSp>
        <p:nvCxnSpPr>
          <p:cNvPr id="342" name="Google Shape;342;p31"/>
          <p:cNvCxnSpPr>
            <a:stCxn id="335" idx="2"/>
            <a:endCxn id="337" idx="0"/>
          </p:cNvCxnSpPr>
          <p:nvPr/>
        </p:nvCxnSpPr>
        <p:spPr>
          <a:xfrm>
            <a:off x="5250950" y="1360100"/>
            <a:ext cx="0" cy="9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1"/>
          <p:cNvCxnSpPr>
            <a:stCxn id="337" idx="2"/>
            <a:endCxn id="338" idx="0"/>
          </p:cNvCxnSpPr>
          <p:nvPr/>
        </p:nvCxnSpPr>
        <p:spPr>
          <a:xfrm>
            <a:off x="5250950" y="2026263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1"/>
          <p:cNvCxnSpPr>
            <a:stCxn id="338" idx="2"/>
            <a:endCxn id="336" idx="0"/>
          </p:cNvCxnSpPr>
          <p:nvPr/>
        </p:nvCxnSpPr>
        <p:spPr>
          <a:xfrm>
            <a:off x="5250950" y="2874113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1"/>
          <p:cNvCxnSpPr>
            <a:stCxn id="338" idx="3"/>
            <a:endCxn id="339" idx="1"/>
          </p:cNvCxnSpPr>
          <p:nvPr/>
        </p:nvCxnSpPr>
        <p:spPr>
          <a:xfrm>
            <a:off x="5963075" y="2513763"/>
            <a:ext cx="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1"/>
          <p:cNvCxnSpPr>
            <a:stCxn id="339" idx="2"/>
            <a:endCxn id="340" idx="0"/>
          </p:cNvCxnSpPr>
          <p:nvPr/>
        </p:nvCxnSpPr>
        <p:spPr>
          <a:xfrm>
            <a:off x="6790800" y="2874113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1"/>
          <p:cNvCxnSpPr>
            <a:stCxn id="340" idx="2"/>
            <a:endCxn id="337" idx="1"/>
          </p:cNvCxnSpPr>
          <p:nvPr/>
        </p:nvCxnSpPr>
        <p:spPr>
          <a:xfrm flipH="1" rot="5400000">
            <a:off x="4651338" y="1342413"/>
            <a:ext cx="1740300" cy="2538600"/>
          </a:xfrm>
          <a:prstGeom prst="bentConnector4">
            <a:avLst>
              <a:gd fmla="val -13683" name="adj1"/>
              <a:gd fmla="val 10938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1"/>
          <p:cNvSpPr txBox="1"/>
          <p:nvPr/>
        </p:nvSpPr>
        <p:spPr>
          <a:xfrm>
            <a:off x="6901875" y="1073863"/>
            <a:ext cx="9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parser</a:t>
            </a:r>
            <a:endParaRPr b="1" sz="2000"/>
          </a:p>
        </p:txBody>
      </p:sp>
      <p:sp>
        <p:nvSpPr>
          <p:cNvPr id="349" name="Google Shape;349;p31"/>
          <p:cNvSpPr/>
          <p:nvPr/>
        </p:nvSpPr>
        <p:spPr>
          <a:xfrm>
            <a:off x="7618525" y="2153413"/>
            <a:ext cx="1218425" cy="720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 </a:t>
            </a:r>
            <a:r>
              <a:rPr b="1" lang="en"/>
              <a:t>If (字元==</a:t>
            </a:r>
            <a:r>
              <a:rPr b="1" lang="en"/>
              <a:t>數字</a:t>
            </a:r>
            <a:r>
              <a:rPr b="1" lang="en"/>
              <a:t>)</a:t>
            </a:r>
            <a:endParaRPr b="1"/>
          </a:p>
        </p:txBody>
      </p:sp>
      <p:cxnSp>
        <p:nvCxnSpPr>
          <p:cNvPr id="350" name="Google Shape;350;p31"/>
          <p:cNvCxnSpPr>
            <a:stCxn id="339" idx="3"/>
            <a:endCxn id="349" idx="1"/>
          </p:cNvCxnSpPr>
          <p:nvPr/>
        </p:nvCxnSpPr>
        <p:spPr>
          <a:xfrm>
            <a:off x="7521750" y="2513763"/>
            <a:ext cx="9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1"/>
          <p:cNvSpPr/>
          <p:nvPr/>
        </p:nvSpPr>
        <p:spPr>
          <a:xfrm>
            <a:off x="7572525" y="3001263"/>
            <a:ext cx="1310400" cy="4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計算數字</a:t>
            </a:r>
            <a:endParaRPr b="1" sz="1500"/>
          </a:p>
        </p:txBody>
      </p:sp>
      <p:cxnSp>
        <p:nvCxnSpPr>
          <p:cNvPr id="352" name="Google Shape;352;p31"/>
          <p:cNvCxnSpPr>
            <a:stCxn id="351" idx="2"/>
            <a:endCxn id="337" idx="1"/>
          </p:cNvCxnSpPr>
          <p:nvPr/>
        </p:nvCxnSpPr>
        <p:spPr>
          <a:xfrm flipH="1" rot="5400000">
            <a:off x="5369775" y="623913"/>
            <a:ext cx="1740300" cy="3975600"/>
          </a:xfrm>
          <a:prstGeom prst="bentConnector4">
            <a:avLst>
              <a:gd fmla="val -13683" name="adj1"/>
              <a:gd fmla="val 10598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1"/>
          <p:cNvCxnSpPr>
            <a:stCxn id="336" idx="2"/>
            <a:endCxn id="337" idx="1"/>
          </p:cNvCxnSpPr>
          <p:nvPr/>
        </p:nvCxnSpPr>
        <p:spPr>
          <a:xfrm flipH="1" rot="5400000">
            <a:off x="3881438" y="2112363"/>
            <a:ext cx="1740300" cy="998700"/>
          </a:xfrm>
          <a:prstGeom prst="bentConnector4">
            <a:avLst>
              <a:gd fmla="val -13683" name="adj1"/>
              <a:gd fmla="val 12384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1"/>
          <p:cNvCxnSpPr>
            <a:endCxn id="337" idx="1"/>
          </p:cNvCxnSpPr>
          <p:nvPr/>
        </p:nvCxnSpPr>
        <p:spPr>
          <a:xfrm>
            <a:off x="4019100" y="1731963"/>
            <a:ext cx="2331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1"/>
          <p:cNvCxnSpPr>
            <a:stCxn id="337" idx="3"/>
            <a:endCxn id="341" idx="3"/>
          </p:cNvCxnSpPr>
          <p:nvPr/>
        </p:nvCxnSpPr>
        <p:spPr>
          <a:xfrm flipH="1">
            <a:off x="5906200" y="1741563"/>
            <a:ext cx="343500" cy="2415900"/>
          </a:xfrm>
          <a:prstGeom prst="bentConnector3">
            <a:avLst>
              <a:gd fmla="val -7843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1"/>
          <p:cNvCxnSpPr>
            <a:stCxn id="349" idx="2"/>
            <a:endCxn id="351" idx="0"/>
          </p:cNvCxnSpPr>
          <p:nvPr/>
        </p:nvCxnSpPr>
        <p:spPr>
          <a:xfrm>
            <a:off x="8227738" y="2874113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1"/>
          <p:cNvCxnSpPr>
            <a:endCxn id="341" idx="3"/>
          </p:cNvCxnSpPr>
          <p:nvPr/>
        </p:nvCxnSpPr>
        <p:spPr>
          <a:xfrm flipH="1">
            <a:off x="5906150" y="4150613"/>
            <a:ext cx="5700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/>
          <p:nvPr/>
        </p:nvSpPr>
        <p:spPr>
          <a:xfrm>
            <a:off x="3250200" y="81925"/>
            <a:ext cx="264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Antonio"/>
                <a:ea typeface="Antonio"/>
                <a:cs typeface="Antonio"/>
                <a:sym typeface="Antonio"/>
              </a:rPr>
              <a:t>虛擬碼</a:t>
            </a:r>
            <a:endParaRPr b="1" sz="2500"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0" y="1819013"/>
            <a:ext cx="3869299" cy="1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300" y="668288"/>
            <a:ext cx="5024500" cy="384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4304450" y="2432600"/>
            <a:ext cx="46944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演算法</a:t>
            </a:r>
            <a:endParaRPr/>
          </a:p>
        </p:txBody>
      </p:sp>
      <p:sp>
        <p:nvSpPr>
          <p:cNvPr id="370" name="Google Shape;370;p33"/>
          <p:cNvSpPr txBox="1"/>
          <p:nvPr>
            <p:ph idx="2" type="title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371" name="Google Shape;371;p33"/>
          <p:cNvCxnSpPr/>
          <p:nvPr/>
        </p:nvCxnSpPr>
        <p:spPr>
          <a:xfrm>
            <a:off x="4304438" y="3225964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b="0" l="394" r="57213" t="0"/>
          <a:stretch/>
        </p:blipFill>
        <p:spPr>
          <a:xfrm>
            <a:off x="714000" y="898225"/>
            <a:ext cx="2522525" cy="334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3"/>
          <p:cNvCxnSpPr/>
          <p:nvPr/>
        </p:nvCxnSpPr>
        <p:spPr>
          <a:xfrm>
            <a:off x="4304438" y="1440252"/>
            <a:ext cx="412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w Anesthesia Works Breakthrough by Slidesgo">
  <a:themeElements>
    <a:clrScheme name="Simple Light">
      <a:dk1>
        <a:srgbClr val="000000"/>
      </a:dk1>
      <a:lt1>
        <a:srgbClr val="FFFFFF"/>
      </a:lt1>
      <a:dk2>
        <a:srgbClr val="EAEAE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